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E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CE1AA0-7020-4B5D-99AA-830FE88A8B73}" v="1455" dt="2022-10-25T07:31:17.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15" autoAdjust="0"/>
  </p:normalViewPr>
  <p:slideViewPr>
    <p:cSldViewPr snapToGrid="0">
      <p:cViewPr varScale="1">
        <p:scale>
          <a:sx n="106" d="100"/>
          <a:sy n="106" d="100"/>
        </p:scale>
        <p:origin x="7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EE00D9-95CC-4885-9028-AF1DEFA5467F}" type="datetimeFigureOut">
              <a:rPr lang="en-US" smtClean="0"/>
              <a:t>12/31/2022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8CED1E-804F-4445-BCD3-F24A391D943C}" type="slidenum">
              <a:rPr lang="en-US" smtClean="0"/>
              <a:t>‹#›</a:t>
            </a:fld>
            <a:endParaRPr lang="en-US"/>
          </a:p>
        </p:txBody>
      </p:sp>
    </p:spTree>
    <p:extLst>
      <p:ext uri="{BB962C8B-B14F-4D97-AF65-F5344CB8AC3E}">
        <p14:creationId xmlns:p14="http://schemas.microsoft.com/office/powerpoint/2010/main" val="422019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8CED1E-804F-4445-BCD3-F24A391D943C}" type="slidenum">
              <a:rPr lang="en-US" smtClean="0"/>
              <a:t>1</a:t>
            </a:fld>
            <a:endParaRPr lang="en-US"/>
          </a:p>
        </p:txBody>
      </p:sp>
    </p:spTree>
    <p:extLst>
      <p:ext uri="{BB962C8B-B14F-4D97-AF65-F5344CB8AC3E}">
        <p14:creationId xmlns:p14="http://schemas.microsoft.com/office/powerpoint/2010/main" val="2433580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4128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3D025-C70D-4ADC-A58D-E607CB81019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941704-F517-46D5-ABDA-937CD73F598E}"/>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9E87A3-1767-41BA-8636-6CABEE2F2341}"/>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5" name="Footer Placeholder 4">
            <a:extLst>
              <a:ext uri="{FF2B5EF4-FFF2-40B4-BE49-F238E27FC236}">
                <a16:creationId xmlns:a16="http://schemas.microsoft.com/office/drawing/2014/main" id="{080C3DFC-F58F-4568-B90A-539666A58C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29747BD-8E76-4825-8879-7A4C8DD6C620}"/>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3255402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277E44-8EC9-4102-80C3-635203FA927A}"/>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07CA6C-176E-41D2-8090-D7FD0FF273F6}"/>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A92EF3-18E9-4465-BFF0-922E23512C19}"/>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5" name="Footer Placeholder 4">
            <a:extLst>
              <a:ext uri="{FF2B5EF4-FFF2-40B4-BE49-F238E27FC236}">
                <a16:creationId xmlns:a16="http://schemas.microsoft.com/office/drawing/2014/main" id="{FD3A052F-E0D5-4BC5-9F68-1744C407005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AB0C9DD-09E7-4FCD-AABD-D03EA4E958B8}"/>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145042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1B9C1-0A93-446D-A4A0-6715AE2A038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31950FDC-E53E-4D39-A16F-0BB40320A3DD}"/>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F5C66-0561-418E-A5D0-C7D2921CB0FE}"/>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5" name="Footer Placeholder 4">
            <a:extLst>
              <a:ext uri="{FF2B5EF4-FFF2-40B4-BE49-F238E27FC236}">
                <a16:creationId xmlns:a16="http://schemas.microsoft.com/office/drawing/2014/main" id="{473FFA04-FB7C-4F90-9EFB-2C4619B02FD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00DFEFF-E107-452E-B092-A4333F4DC337}"/>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422129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158E2-F31A-4C1B-B8C3-532F639439E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4F43B-E258-4044-967C-4DF311417C3B}"/>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195946-6DB1-47E2-831D-4CAD7173508D}"/>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5" name="Footer Placeholder 4">
            <a:extLst>
              <a:ext uri="{FF2B5EF4-FFF2-40B4-BE49-F238E27FC236}">
                <a16:creationId xmlns:a16="http://schemas.microsoft.com/office/drawing/2014/main" id="{56F926ED-A542-4B60-AE0F-23B9CB6A5F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28443E9-FB13-4785-A0B0-D86FAA33547C}"/>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71588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BDAAB-3B81-4F5B-8FAB-621387E9121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5F8090A2-DEC9-4975-8E4C-9846170F6AE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BE8E3B-C515-4A41-B59B-27B25519C314}"/>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57F7FB-1A76-4AD5-B687-C14A22D2D149}"/>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6" name="Footer Placeholder 5">
            <a:extLst>
              <a:ext uri="{FF2B5EF4-FFF2-40B4-BE49-F238E27FC236}">
                <a16:creationId xmlns:a16="http://schemas.microsoft.com/office/drawing/2014/main" id="{A21CFD8E-CBC0-4355-8E12-C89BA2936C5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36EDA1A-96E7-4CB2-A245-30237B673682}"/>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110352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7D66-A4C0-4D0E-A6CF-8A52F95A800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BD9735C1-2921-4D26-AF14-1CFB7578F0E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46EA96B-4485-4A93-8F9D-20443014EF7D}"/>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B5D50D-B0D0-4D68-8D31-A4426E947059}"/>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4BBEDB-324B-4D96-8731-568DDD94ABCF}"/>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2A5867-B36A-4404-A396-800FC8A2128B}"/>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8" name="Footer Placeholder 7">
            <a:extLst>
              <a:ext uri="{FF2B5EF4-FFF2-40B4-BE49-F238E27FC236}">
                <a16:creationId xmlns:a16="http://schemas.microsoft.com/office/drawing/2014/main" id="{4D99DFDD-446C-4751-972B-2DD858ECDEF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C13DD53-E516-4BF8-A4E9-29D797122030}"/>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4160070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10B39-DAED-448A-9EE3-C6C3E4E9C21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643771AE-D5CB-48E0-992F-1B16410D3D4A}"/>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4" name="Footer Placeholder 3">
            <a:extLst>
              <a:ext uri="{FF2B5EF4-FFF2-40B4-BE49-F238E27FC236}">
                <a16:creationId xmlns:a16="http://schemas.microsoft.com/office/drawing/2014/main" id="{6EBC2E60-775E-4D04-BFA2-B3FB6760B05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8AFDA4C1-84E5-4C21-A604-F6EAC7C9CE7D}"/>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177164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10E3F-DBC3-4ABB-92EA-47E19F76D2B9}"/>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3" name="Footer Placeholder 2">
            <a:extLst>
              <a:ext uri="{FF2B5EF4-FFF2-40B4-BE49-F238E27FC236}">
                <a16:creationId xmlns:a16="http://schemas.microsoft.com/office/drawing/2014/main" id="{B15831E5-2F62-42EF-9E09-C50DD75E2E4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FE150F9B-284D-4D48-8200-B69D71EE03D4}"/>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3108636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A140-6775-4A2F-8C5B-5AA77864E2C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FD3B65-25E7-437C-9816-6C08C0EEA7E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477FB1-645E-4097-BE52-1FF39223E97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375A1A-FA55-47DA-90C8-9510C49287CA}"/>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6" name="Footer Placeholder 5">
            <a:extLst>
              <a:ext uri="{FF2B5EF4-FFF2-40B4-BE49-F238E27FC236}">
                <a16:creationId xmlns:a16="http://schemas.microsoft.com/office/drawing/2014/main" id="{35028549-89B0-439B-AB44-D3CD5D14E2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D824539-87AE-40C8-BF7F-344C0561AAC1}"/>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4172166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6909A-1A0A-42E2-9AEF-3856437E4A9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E525BA-125E-48E0-A5D1-A6E5B90A9362}"/>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C8BDA6-78C6-42D6-96B7-4B70D21313F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61FD0B-BBC5-4D1B-B226-8D3973BEF19C}"/>
              </a:ext>
            </a:extLst>
          </p:cNvPr>
          <p:cNvSpPr>
            <a:spLocks noGrp="1"/>
          </p:cNvSpPr>
          <p:nvPr>
            <p:ph type="dt" sz="half" idx="10"/>
          </p:nvPr>
        </p:nvSpPr>
        <p:spPr>
          <a:xfrm>
            <a:off x="838200" y="6356350"/>
            <a:ext cx="2743200" cy="365125"/>
          </a:xfrm>
          <a:prstGeom prst="rect">
            <a:avLst/>
          </a:prstGeom>
        </p:spPr>
        <p:txBody>
          <a:bodyPr/>
          <a:lstStyle/>
          <a:p>
            <a:fld id="{66373E71-FB79-4519-9F46-BE80D8E1D215}" type="datetimeFigureOut">
              <a:rPr lang="en-US" smtClean="0"/>
              <a:t>12/31/2022</a:t>
            </a:fld>
            <a:endParaRPr lang="en-US"/>
          </a:p>
        </p:txBody>
      </p:sp>
      <p:sp>
        <p:nvSpPr>
          <p:cNvPr id="6" name="Footer Placeholder 5">
            <a:extLst>
              <a:ext uri="{FF2B5EF4-FFF2-40B4-BE49-F238E27FC236}">
                <a16:creationId xmlns:a16="http://schemas.microsoft.com/office/drawing/2014/main" id="{7AD45C34-9B17-4C83-849E-13CE890765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EC202E8-0CD3-4D0B-8A3A-07A73710535E}"/>
              </a:ext>
            </a:extLst>
          </p:cNvPr>
          <p:cNvSpPr>
            <a:spLocks noGrp="1"/>
          </p:cNvSpPr>
          <p:nvPr>
            <p:ph type="sldNum" sz="quarter" idx="12"/>
          </p:nvPr>
        </p:nvSpPr>
        <p:spPr>
          <a:xfrm>
            <a:off x="8610600" y="6356350"/>
            <a:ext cx="2743200" cy="365125"/>
          </a:xfrm>
          <a:prstGeom prst="rect">
            <a:avLst/>
          </a:prstGeom>
        </p:spPr>
        <p:txBody>
          <a:bodyPr/>
          <a:lstStyle/>
          <a:p>
            <a:fld id="{6E5D2454-92B2-4399-B7EC-012414A3FC94}" type="slidenum">
              <a:rPr lang="en-US" smtClean="0"/>
              <a:t>‹#›</a:t>
            </a:fld>
            <a:endParaRPr lang="en-US"/>
          </a:p>
        </p:txBody>
      </p:sp>
    </p:spTree>
    <p:extLst>
      <p:ext uri="{BB962C8B-B14F-4D97-AF65-F5344CB8AC3E}">
        <p14:creationId xmlns:p14="http://schemas.microsoft.com/office/powerpoint/2010/main" val="385072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0609D3E-18D5-47DF-A266-E5D3D9991066}"/>
              </a:ext>
            </a:extLst>
          </p:cNvPr>
          <p:cNvSpPr/>
          <p:nvPr userDrawn="1"/>
        </p:nvSpPr>
        <p:spPr>
          <a:xfrm>
            <a:off x="9332259" y="0"/>
            <a:ext cx="2859741" cy="69924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Battle Card</a:t>
            </a:r>
          </a:p>
        </p:txBody>
      </p:sp>
      <p:sp>
        <p:nvSpPr>
          <p:cNvPr id="10" name="Rectangle 9">
            <a:extLst>
              <a:ext uri="{FF2B5EF4-FFF2-40B4-BE49-F238E27FC236}">
                <a16:creationId xmlns:a16="http://schemas.microsoft.com/office/drawing/2014/main" id="{0AE0E024-6500-4F9C-A35B-CEBA21FDC027}"/>
              </a:ext>
            </a:extLst>
          </p:cNvPr>
          <p:cNvSpPr/>
          <p:nvPr userDrawn="1"/>
        </p:nvSpPr>
        <p:spPr>
          <a:xfrm>
            <a:off x="0" y="448235"/>
            <a:ext cx="9332259" cy="25101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r>
              <a:rPr lang="en-US" dirty="0">
                <a:solidFill>
                  <a:schemeClr val="tx1"/>
                </a:solidFill>
              </a:rPr>
              <a:t>On-Boarding</a:t>
            </a:r>
          </a:p>
        </p:txBody>
      </p:sp>
    </p:spTree>
    <p:extLst>
      <p:ext uri="{BB962C8B-B14F-4D97-AF65-F5344CB8AC3E}">
        <p14:creationId xmlns:p14="http://schemas.microsoft.com/office/powerpoint/2010/main" val="3984903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AB3484A-66C0-4229-A17F-038685EA0A36}"/>
              </a:ext>
            </a:extLst>
          </p:cNvPr>
          <p:cNvSpPr/>
          <p:nvPr/>
        </p:nvSpPr>
        <p:spPr>
          <a:xfrm>
            <a:off x="3150180" y="5543126"/>
            <a:ext cx="9041819" cy="129247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b"/>
          <a:lstStyle/>
          <a:p>
            <a:r>
              <a:rPr lang="en-US" sz="1200" dirty="0">
                <a:solidFill>
                  <a:srgbClr val="000000"/>
                </a:solidFill>
                <a:cs typeface="Calibri" panose="020F0502020204030204"/>
              </a:rPr>
              <a:t>This is a template to be used by your sales team to sell your ITSM service or product. This should be modified to showcase your own service or product competency and highlight the value proposition and Offerings as your deem fit. The template ensures that there is a consistent message being passed along by your reps to your potential customers. The questions that your customers ask, that are currently not available in the Pain Points sections should make their way into the list – this will refine the customer Pain points and lead to improving your product or service offerings.</a:t>
            </a:r>
            <a:r>
              <a:rPr lang="en-US" sz="1000" dirty="0">
                <a:solidFill>
                  <a:srgbClr val="000000"/>
                </a:solidFill>
                <a:cs typeface="Calibri" panose="020F0502020204030204"/>
              </a:rPr>
              <a:t> </a:t>
            </a:r>
          </a:p>
        </p:txBody>
      </p:sp>
      <p:sp>
        <p:nvSpPr>
          <p:cNvPr id="7" name="Rectangle 6">
            <a:extLst>
              <a:ext uri="{FF2B5EF4-FFF2-40B4-BE49-F238E27FC236}">
                <a16:creationId xmlns:a16="http://schemas.microsoft.com/office/drawing/2014/main" id="{4160DB7A-4B32-414F-BCB7-7F2ED72E8429}"/>
              </a:ext>
            </a:extLst>
          </p:cNvPr>
          <p:cNvSpPr/>
          <p:nvPr/>
        </p:nvSpPr>
        <p:spPr>
          <a:xfrm>
            <a:off x="166848" y="758525"/>
            <a:ext cx="2702665" cy="30364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 Data points - Icebreakers</a:t>
            </a:r>
          </a:p>
        </p:txBody>
      </p:sp>
      <p:sp>
        <p:nvSpPr>
          <p:cNvPr id="9" name="Text Placeholder 4">
            <a:extLst>
              <a:ext uri="{FF2B5EF4-FFF2-40B4-BE49-F238E27FC236}">
                <a16:creationId xmlns:a16="http://schemas.microsoft.com/office/drawing/2014/main" id="{FEF739E6-76C2-4C3B-8829-790936D53140}"/>
              </a:ext>
            </a:extLst>
          </p:cNvPr>
          <p:cNvSpPr txBox="1">
            <a:spLocks/>
          </p:cNvSpPr>
          <p:nvPr/>
        </p:nvSpPr>
        <p:spPr bwMode="auto">
          <a:xfrm>
            <a:off x="3417426" y="3382067"/>
            <a:ext cx="2933646" cy="189871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defPPr>
              <a:defRPr lang="en-US"/>
            </a:defPPr>
            <a:lvl1pPr marL="171450" indent="-171450" eaLnBrk="0" fontAlgn="base" hangingPunct="0">
              <a:spcBef>
                <a:spcPct val="20000"/>
              </a:spcBef>
              <a:spcAft>
                <a:spcPct val="0"/>
              </a:spcAft>
              <a:buFont typeface="Arial" charset="0"/>
              <a:buChar char="•"/>
              <a:defRPr sz="800" b="0">
                <a:solidFill>
                  <a:srgbClr val="595959"/>
                </a:solidFill>
                <a:ea typeface="Arial Unicode MS" charset="0"/>
                <a:cs typeface="Arial Unicode MS" charset="0"/>
              </a:defRPr>
            </a:lvl1pPr>
            <a:lvl2pPr marL="742950" indent="-285750" eaLnBrk="0" fontAlgn="base" hangingPunct="0">
              <a:spcBef>
                <a:spcPct val="20000"/>
              </a:spcBef>
              <a:spcAft>
                <a:spcPct val="0"/>
              </a:spcAft>
              <a:buFont typeface="Arial" panose="020B0604020202020204" pitchFamily="34" charset="0"/>
              <a:buChar char="–"/>
              <a:defRPr sz="1600">
                <a:solidFill>
                  <a:srgbClr val="404040"/>
                </a:solidFill>
                <a:latin typeface="Arial Narrow" panose="020B0606020202030204" pitchFamily="34" charset="0"/>
                <a:ea typeface="MS PGothic" panose="020B0600070205080204" pitchFamily="34" charset="-128"/>
              </a:defRPr>
            </a:lvl2pPr>
            <a:lvl3pPr marL="1143000" indent="-228600" eaLnBrk="0" fontAlgn="base" hangingPunct="0">
              <a:spcBef>
                <a:spcPct val="20000"/>
              </a:spcBef>
              <a:spcAft>
                <a:spcPct val="0"/>
              </a:spcAft>
              <a:buFont typeface="Arial" panose="020B0604020202020204" pitchFamily="34" charset="0"/>
              <a:buChar char="•"/>
              <a:defRPr sz="1400">
                <a:solidFill>
                  <a:srgbClr val="404040"/>
                </a:solidFill>
                <a:latin typeface="Arial Narrow" panose="020B0606020202030204" pitchFamily="34" charset="0"/>
                <a:ea typeface="MS PGothic" panose="020B0600070205080204" pitchFamily="34" charset="-128"/>
              </a:defRPr>
            </a:lvl3pPr>
            <a:lvl4pPr marL="16002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4pPr>
            <a:lvl5pPr marL="20574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sz="1000" dirty="0">
                <a:ea typeface="Arial Unicode MS"/>
                <a:cs typeface="Arial Unicode MS"/>
              </a:rPr>
              <a:t>Are you happy with your current ITSM Software?</a:t>
            </a:r>
            <a:endParaRPr lang="en-US" sz="1000" dirty="0"/>
          </a:p>
          <a:p>
            <a:r>
              <a:rPr lang="en-US" sz="1000" dirty="0">
                <a:ea typeface="Arial Unicode MS"/>
                <a:cs typeface="Arial Unicode MS"/>
              </a:rPr>
              <a:t>Do you feel that your employees are happy using the product?</a:t>
            </a:r>
            <a:endParaRPr lang="en-US" sz="1000"/>
          </a:p>
          <a:p>
            <a:r>
              <a:rPr lang="en-US" sz="1000" dirty="0">
                <a:ea typeface="Arial Unicode MS"/>
                <a:cs typeface="Arial Unicode MS"/>
              </a:rPr>
              <a:t>What are the 2 major complains in your current ITSM software?</a:t>
            </a:r>
            <a:endParaRPr lang="en-US" sz="1000" dirty="0"/>
          </a:p>
          <a:p>
            <a:r>
              <a:rPr lang="en-US" sz="1000" dirty="0">
                <a:ea typeface="Arial Unicode MS"/>
                <a:cs typeface="Arial Unicode MS"/>
              </a:rPr>
              <a:t>How much of AI or automation are you willing to use?</a:t>
            </a:r>
            <a:endParaRPr lang="en-US" sz="1000" dirty="0"/>
          </a:p>
          <a:p>
            <a:r>
              <a:rPr lang="en-US" sz="1000" dirty="0">
                <a:ea typeface="Arial Unicode MS"/>
                <a:cs typeface="Arial Unicode MS"/>
              </a:rPr>
              <a:t>Organizational Maturity in ITSM (Low-Med-High)</a:t>
            </a:r>
            <a:endParaRPr lang="en-US" sz="1000" dirty="0"/>
          </a:p>
          <a:p>
            <a:r>
              <a:rPr lang="en-US" sz="1000" dirty="0">
                <a:ea typeface="Arial Unicode MS"/>
                <a:cs typeface="Arial Unicode MS"/>
              </a:rPr>
              <a:t>How mature is your CMDB?</a:t>
            </a:r>
            <a:endParaRPr lang="en-US" sz="1000" dirty="0"/>
          </a:p>
          <a:p>
            <a:r>
              <a:rPr lang="en-US" sz="1000" dirty="0">
                <a:ea typeface="Arial Unicode MS"/>
                <a:cs typeface="Arial Unicode MS"/>
              </a:rPr>
              <a:t>How good is your Operational Visibility?</a:t>
            </a:r>
            <a:endParaRPr lang="en-US" sz="1000" dirty="0"/>
          </a:p>
          <a:p>
            <a:endParaRPr lang="en-US" sz="1000" dirty="0"/>
          </a:p>
          <a:p>
            <a:endParaRPr lang="en-US" sz="1000" dirty="0"/>
          </a:p>
          <a:p>
            <a:endParaRPr lang="en-US" dirty="0"/>
          </a:p>
          <a:p>
            <a:endParaRPr lang="en-US" dirty="0"/>
          </a:p>
          <a:p>
            <a:endParaRPr lang="en-US" dirty="0"/>
          </a:p>
          <a:p>
            <a:endParaRPr lang="en-US" dirty="0"/>
          </a:p>
          <a:p>
            <a:endParaRPr lang="en-US" dirty="0"/>
          </a:p>
        </p:txBody>
      </p:sp>
      <p:sp>
        <p:nvSpPr>
          <p:cNvPr id="10" name="Text Placeholder 3">
            <a:extLst>
              <a:ext uri="{FF2B5EF4-FFF2-40B4-BE49-F238E27FC236}">
                <a16:creationId xmlns:a16="http://schemas.microsoft.com/office/drawing/2014/main" id="{24FB76D6-57F9-4BDA-B35E-75E601439DB1}"/>
              </a:ext>
            </a:extLst>
          </p:cNvPr>
          <p:cNvSpPr txBox="1">
            <a:spLocks/>
          </p:cNvSpPr>
          <p:nvPr/>
        </p:nvSpPr>
        <p:spPr>
          <a:xfrm>
            <a:off x="3418125" y="3149731"/>
            <a:ext cx="2871216" cy="228600"/>
          </a:xfrm>
          <a:prstGeom prst="rect">
            <a:avLst/>
          </a:prstGeom>
          <a:solidFill>
            <a:schemeClr val="accent4">
              <a:lumMod val="75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1" dirty="0">
                <a:solidFill>
                  <a:schemeClr val="bg1"/>
                </a:solidFill>
                <a:ea typeface="Arial Unicode MS" charset="0"/>
                <a:cs typeface="Arial Unicode MS" charset="0"/>
              </a:rPr>
              <a:t>Ask these Golden Questions</a:t>
            </a:r>
          </a:p>
        </p:txBody>
      </p:sp>
      <p:sp>
        <p:nvSpPr>
          <p:cNvPr id="14" name="Text Placeholder 3">
            <a:extLst>
              <a:ext uri="{FF2B5EF4-FFF2-40B4-BE49-F238E27FC236}">
                <a16:creationId xmlns:a16="http://schemas.microsoft.com/office/drawing/2014/main" id="{79B024B5-A0A4-4544-B590-7A1807B41A05}"/>
              </a:ext>
            </a:extLst>
          </p:cNvPr>
          <p:cNvSpPr txBox="1">
            <a:spLocks/>
          </p:cNvSpPr>
          <p:nvPr/>
        </p:nvSpPr>
        <p:spPr bwMode="auto">
          <a:xfrm>
            <a:off x="3412229" y="1141948"/>
            <a:ext cx="2877112" cy="228600"/>
          </a:xfrm>
          <a:prstGeom prst="rect">
            <a:avLst/>
          </a:prstGeom>
          <a:solidFill>
            <a:schemeClr val="accent4">
              <a:lumMod val="75000"/>
            </a:schemeClr>
          </a:solidFill>
          <a:ln>
            <a:noFill/>
          </a:ln>
        </p:spPr>
        <p:txBody>
          <a:bodyPr vert="horz" wrap="square" lIns="91440" tIns="45720" rIns="91440" bIns="45720" numCol="1" anchor="ctr" anchorCtr="0" compatLnSpc="1">
            <a:prstTxWarp prst="textNoShape">
              <a:avLst/>
            </a:prstTxWarp>
            <a:noAutofit/>
          </a:bodyPr>
          <a:lstStyle>
            <a:lvl1pPr marL="0" indent="0" algn="l" rtl="0" eaLnBrk="0" fontAlgn="base" hangingPunct="0">
              <a:spcBef>
                <a:spcPct val="20000"/>
              </a:spcBef>
              <a:spcAft>
                <a:spcPct val="0"/>
              </a:spcAft>
              <a:buFontTx/>
              <a:buNone/>
              <a:defRPr sz="1400" b="0" kern="1200">
                <a:solidFill>
                  <a:srgbClr val="595959"/>
                </a:solidFill>
                <a:latin typeface="+mj-lt"/>
                <a:ea typeface="Open Sans Extrabold" pitchFamily="34" charset="0"/>
                <a:cs typeface="Open Sans Extrabold"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rgbClr val="404040"/>
                </a:solidFill>
                <a:latin typeface="Arial Narrow" panose="020B0606020202030204" pitchFamily="34" charset="0"/>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rgbClr val="404040"/>
                </a:solidFill>
                <a:latin typeface="Arial Narrow" panose="020B0606020202030204" pitchFamily="34" charset="0"/>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b="1" dirty="0">
                <a:solidFill>
                  <a:schemeClr val="bg1"/>
                </a:solidFill>
                <a:latin typeface="+mn-lt"/>
                <a:ea typeface="Arial Unicode MS" charset="0"/>
                <a:cs typeface="Arial Unicode MS" charset="0"/>
              </a:rPr>
              <a:t>Expect these Customer Pain Points</a:t>
            </a:r>
          </a:p>
        </p:txBody>
      </p:sp>
      <p:sp>
        <p:nvSpPr>
          <p:cNvPr id="15" name="Text Placeholder 4">
            <a:extLst>
              <a:ext uri="{FF2B5EF4-FFF2-40B4-BE49-F238E27FC236}">
                <a16:creationId xmlns:a16="http://schemas.microsoft.com/office/drawing/2014/main" id="{D738E790-D580-4C40-AA59-E2EA6BB155BF}"/>
              </a:ext>
            </a:extLst>
          </p:cNvPr>
          <p:cNvSpPr txBox="1">
            <a:spLocks/>
          </p:cNvSpPr>
          <p:nvPr/>
        </p:nvSpPr>
        <p:spPr bwMode="auto">
          <a:xfrm>
            <a:off x="3409835" y="1442056"/>
            <a:ext cx="2966758" cy="15640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defPPr>
              <a:defRPr lang="en-US"/>
            </a:defPPr>
            <a:lvl1pPr marL="171450" indent="-171450" eaLnBrk="0" fontAlgn="base" hangingPunct="0">
              <a:spcBef>
                <a:spcPct val="20000"/>
              </a:spcBef>
              <a:spcAft>
                <a:spcPct val="0"/>
              </a:spcAft>
              <a:buFont typeface="Arial" charset="0"/>
              <a:buChar char="•"/>
              <a:defRPr sz="800" b="0">
                <a:solidFill>
                  <a:srgbClr val="595959"/>
                </a:solidFill>
                <a:ea typeface="Arial Unicode MS" charset="0"/>
                <a:cs typeface="Arial Unicode MS" charset="0"/>
              </a:defRPr>
            </a:lvl1pPr>
            <a:lvl2pPr marL="742950" indent="-285750" eaLnBrk="0" fontAlgn="base" hangingPunct="0">
              <a:spcBef>
                <a:spcPct val="20000"/>
              </a:spcBef>
              <a:spcAft>
                <a:spcPct val="0"/>
              </a:spcAft>
              <a:buFont typeface="Arial" panose="020B0604020202020204" pitchFamily="34" charset="0"/>
              <a:buChar char="–"/>
              <a:defRPr sz="1600">
                <a:solidFill>
                  <a:srgbClr val="404040"/>
                </a:solidFill>
                <a:latin typeface="Arial Narrow" panose="020B0606020202030204" pitchFamily="34" charset="0"/>
                <a:ea typeface="MS PGothic" panose="020B0600070205080204" pitchFamily="34" charset="-128"/>
              </a:defRPr>
            </a:lvl2pPr>
            <a:lvl3pPr marL="1143000" indent="-228600" eaLnBrk="0" fontAlgn="base" hangingPunct="0">
              <a:spcBef>
                <a:spcPct val="20000"/>
              </a:spcBef>
              <a:spcAft>
                <a:spcPct val="0"/>
              </a:spcAft>
              <a:buFont typeface="Arial" panose="020B0604020202020204" pitchFamily="34" charset="0"/>
              <a:buChar char="•"/>
              <a:defRPr sz="1400">
                <a:solidFill>
                  <a:srgbClr val="404040"/>
                </a:solidFill>
                <a:latin typeface="Arial Narrow" panose="020B0606020202030204" pitchFamily="34" charset="0"/>
                <a:ea typeface="MS PGothic" panose="020B0600070205080204" pitchFamily="34" charset="-128"/>
              </a:defRPr>
            </a:lvl3pPr>
            <a:lvl4pPr marL="16002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4pPr>
            <a:lvl5pPr marL="20574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sz="1000" dirty="0">
                <a:ea typeface="Arial Unicode MS"/>
                <a:cs typeface="Arial Unicode MS"/>
              </a:rPr>
              <a:t>Delayed Response</a:t>
            </a:r>
            <a:endParaRPr lang="en-US" sz="1000" dirty="0"/>
          </a:p>
          <a:p>
            <a:r>
              <a:rPr lang="en-US" sz="1000" dirty="0">
                <a:ea typeface="Arial Unicode MS"/>
                <a:cs typeface="Arial Unicode MS"/>
              </a:rPr>
              <a:t>Lack of Product Knowledge by support staff</a:t>
            </a:r>
            <a:endParaRPr lang="en-US" sz="1000" dirty="0"/>
          </a:p>
          <a:p>
            <a:r>
              <a:rPr lang="en-US" sz="1000" dirty="0">
                <a:ea typeface="Arial Unicode MS"/>
                <a:cs typeface="Arial Unicode MS"/>
              </a:rPr>
              <a:t>Redundancy and friction during buying process</a:t>
            </a:r>
            <a:endParaRPr lang="en-US" sz="1000" dirty="0"/>
          </a:p>
          <a:p>
            <a:r>
              <a:rPr lang="en-US" sz="1000" dirty="0">
                <a:ea typeface="Arial Unicode MS"/>
                <a:cs typeface="Arial Unicode MS"/>
              </a:rPr>
              <a:t>High cost of repeat purchase</a:t>
            </a:r>
            <a:endParaRPr lang="en-US" sz="1000" dirty="0"/>
          </a:p>
          <a:p>
            <a:r>
              <a:rPr lang="en-US" sz="1000" dirty="0">
                <a:ea typeface="Arial Unicode MS"/>
                <a:cs typeface="Arial Unicode MS"/>
              </a:rPr>
              <a:t>Solutions not-aligned with organizational needs</a:t>
            </a:r>
            <a:endParaRPr lang="en-US" sz="1000" dirty="0"/>
          </a:p>
          <a:p>
            <a:r>
              <a:rPr lang="en-US" sz="1000" dirty="0">
                <a:ea typeface="Arial Unicode MS"/>
                <a:cs typeface="Arial Unicode MS"/>
              </a:rPr>
              <a:t>High training cost for adoption of software</a:t>
            </a:r>
          </a:p>
          <a:p>
            <a:r>
              <a:rPr lang="en-US" sz="1000" dirty="0">
                <a:ea typeface="Arial Unicode MS"/>
                <a:cs typeface="Arial Unicode MS"/>
              </a:rPr>
              <a:t>Inconsistent support level consistency</a:t>
            </a:r>
            <a:endParaRPr lang="en-US" sz="1000" dirty="0"/>
          </a:p>
          <a:p>
            <a:r>
              <a:rPr lang="en-US" sz="1000" dirty="0">
                <a:ea typeface="Arial Unicode MS"/>
                <a:cs typeface="Arial Unicode MS"/>
              </a:rPr>
              <a:t>Rollout Timeframe</a:t>
            </a:r>
            <a:endParaRPr lang="en-US" sz="1000" dirty="0"/>
          </a:p>
          <a:p>
            <a:endParaRPr lang="en-US" dirty="0"/>
          </a:p>
          <a:p>
            <a:endParaRPr lang="en-US" dirty="0"/>
          </a:p>
        </p:txBody>
      </p:sp>
      <p:sp>
        <p:nvSpPr>
          <p:cNvPr id="17" name="Rectangle 16">
            <a:extLst>
              <a:ext uri="{FF2B5EF4-FFF2-40B4-BE49-F238E27FC236}">
                <a16:creationId xmlns:a16="http://schemas.microsoft.com/office/drawing/2014/main" id="{BA01423C-2C3A-44D5-BEB0-062AE10538A8}"/>
              </a:ext>
            </a:extLst>
          </p:cNvPr>
          <p:cNvSpPr/>
          <p:nvPr/>
        </p:nvSpPr>
        <p:spPr>
          <a:xfrm>
            <a:off x="3412229" y="758525"/>
            <a:ext cx="2876091" cy="3036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Business Talk</a:t>
            </a:r>
          </a:p>
        </p:txBody>
      </p:sp>
      <p:sp>
        <p:nvSpPr>
          <p:cNvPr id="18" name="Rectangle 17">
            <a:extLst>
              <a:ext uri="{FF2B5EF4-FFF2-40B4-BE49-F238E27FC236}">
                <a16:creationId xmlns:a16="http://schemas.microsoft.com/office/drawing/2014/main" id="{4D3C8271-418B-4881-933F-AA481B221124}"/>
              </a:ext>
            </a:extLst>
          </p:cNvPr>
          <p:cNvSpPr/>
          <p:nvPr/>
        </p:nvSpPr>
        <p:spPr>
          <a:xfrm>
            <a:off x="6744908" y="758525"/>
            <a:ext cx="2876091" cy="3036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Pitch</a:t>
            </a:r>
          </a:p>
        </p:txBody>
      </p:sp>
      <p:sp>
        <p:nvSpPr>
          <p:cNvPr id="19" name="Text Placeholder 3">
            <a:extLst>
              <a:ext uri="{FF2B5EF4-FFF2-40B4-BE49-F238E27FC236}">
                <a16:creationId xmlns:a16="http://schemas.microsoft.com/office/drawing/2014/main" id="{1D4C6854-15A6-4437-B3BF-757B72F84871}"/>
              </a:ext>
            </a:extLst>
          </p:cNvPr>
          <p:cNvSpPr txBox="1">
            <a:spLocks/>
          </p:cNvSpPr>
          <p:nvPr/>
        </p:nvSpPr>
        <p:spPr bwMode="auto">
          <a:xfrm>
            <a:off x="6744907" y="1141948"/>
            <a:ext cx="2876091" cy="228600"/>
          </a:xfrm>
          <a:prstGeom prst="rect">
            <a:avLst/>
          </a:prstGeom>
          <a:solidFill>
            <a:schemeClr val="accent1"/>
          </a:solidFill>
          <a:ln>
            <a:noFill/>
          </a:ln>
        </p:spPr>
        <p:txBody>
          <a:bodyPr vert="horz" wrap="square" lIns="91440" tIns="45720" rIns="91440" bIns="45720" numCol="1" anchor="ctr" anchorCtr="0" compatLnSpc="1">
            <a:prstTxWarp prst="textNoShape">
              <a:avLst/>
            </a:prstTxWarp>
            <a:noAutofit/>
          </a:bodyPr>
          <a:lstStyle>
            <a:lvl1pPr marL="0" indent="0" algn="l" rtl="0" eaLnBrk="0" fontAlgn="base" hangingPunct="0">
              <a:spcBef>
                <a:spcPct val="20000"/>
              </a:spcBef>
              <a:spcAft>
                <a:spcPct val="0"/>
              </a:spcAft>
              <a:buFontTx/>
              <a:buNone/>
              <a:defRPr sz="1400" b="0" kern="1200">
                <a:solidFill>
                  <a:srgbClr val="595959"/>
                </a:solidFill>
                <a:latin typeface="+mj-lt"/>
                <a:ea typeface="Open Sans Extrabold" pitchFamily="34" charset="0"/>
                <a:cs typeface="Open Sans Extrabold"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rgbClr val="404040"/>
                </a:solidFill>
                <a:latin typeface="Arial Narrow" panose="020B0606020202030204" pitchFamily="34" charset="0"/>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rgbClr val="404040"/>
                </a:solidFill>
                <a:latin typeface="Arial Narrow" panose="020B0606020202030204" pitchFamily="34" charset="0"/>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b="1" dirty="0">
                <a:solidFill>
                  <a:schemeClr val="bg1"/>
                </a:solidFill>
                <a:latin typeface="+mn-lt"/>
                <a:ea typeface="Arial Unicode MS" charset="0"/>
                <a:cs typeface="Arial Unicode MS" charset="0"/>
              </a:rPr>
              <a:t>Value Proposition</a:t>
            </a:r>
          </a:p>
        </p:txBody>
      </p:sp>
      <p:sp>
        <p:nvSpPr>
          <p:cNvPr id="20" name="Text Placeholder 4">
            <a:extLst>
              <a:ext uri="{FF2B5EF4-FFF2-40B4-BE49-F238E27FC236}">
                <a16:creationId xmlns:a16="http://schemas.microsoft.com/office/drawing/2014/main" id="{07AB8543-1567-41C9-8007-436F4E19A472}"/>
              </a:ext>
            </a:extLst>
          </p:cNvPr>
          <p:cNvSpPr txBox="1">
            <a:spLocks/>
          </p:cNvSpPr>
          <p:nvPr/>
        </p:nvSpPr>
        <p:spPr>
          <a:xfrm>
            <a:off x="6744907" y="1362255"/>
            <a:ext cx="2993321" cy="163404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defPPr>
              <a:defRPr lang="en-US"/>
            </a:defPPr>
            <a:lvl1pPr marL="171450" indent="-171450" eaLnBrk="0" fontAlgn="base" hangingPunct="0">
              <a:spcBef>
                <a:spcPct val="20000"/>
              </a:spcBef>
              <a:spcAft>
                <a:spcPct val="0"/>
              </a:spcAft>
              <a:buFont typeface="Arial" charset="0"/>
              <a:buChar char="•"/>
              <a:defRPr sz="800" b="0">
                <a:solidFill>
                  <a:srgbClr val="595959"/>
                </a:solidFill>
                <a:ea typeface="Arial Unicode MS" charset="0"/>
                <a:cs typeface="Arial Unicode MS" charset="0"/>
              </a:defRPr>
            </a:lvl1pPr>
            <a:lvl2pPr marL="742950" indent="-285750" eaLnBrk="0" fontAlgn="base" hangingPunct="0">
              <a:spcBef>
                <a:spcPct val="20000"/>
              </a:spcBef>
              <a:spcAft>
                <a:spcPct val="0"/>
              </a:spcAft>
              <a:buFont typeface="Arial" panose="020B0604020202020204" pitchFamily="34" charset="0"/>
              <a:buChar char="–"/>
              <a:defRPr sz="1600">
                <a:solidFill>
                  <a:srgbClr val="404040"/>
                </a:solidFill>
                <a:latin typeface="Arial Narrow" panose="020B0606020202030204" pitchFamily="34" charset="0"/>
                <a:ea typeface="MS PGothic" panose="020B0600070205080204" pitchFamily="34" charset="-128"/>
              </a:defRPr>
            </a:lvl2pPr>
            <a:lvl3pPr marL="1143000" indent="-228600" eaLnBrk="0" fontAlgn="base" hangingPunct="0">
              <a:spcBef>
                <a:spcPct val="20000"/>
              </a:spcBef>
              <a:spcAft>
                <a:spcPct val="0"/>
              </a:spcAft>
              <a:buFont typeface="Arial" panose="020B0604020202020204" pitchFamily="34" charset="0"/>
              <a:buChar char="•"/>
              <a:defRPr sz="1400">
                <a:solidFill>
                  <a:srgbClr val="404040"/>
                </a:solidFill>
                <a:latin typeface="Arial Narrow" panose="020B0606020202030204" pitchFamily="34" charset="0"/>
                <a:ea typeface="MS PGothic" panose="020B0600070205080204" pitchFamily="34" charset="-128"/>
              </a:defRPr>
            </a:lvl3pPr>
            <a:lvl4pPr marL="16002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4pPr>
            <a:lvl5pPr marL="20574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sz="1000" dirty="0">
                <a:ea typeface="Arial Unicode MS"/>
                <a:cs typeface="Arial Unicode MS"/>
              </a:rPr>
              <a:t>Intuitive and immersive user experience</a:t>
            </a:r>
          </a:p>
          <a:p>
            <a:r>
              <a:rPr lang="en-US" sz="1000" dirty="0">
                <a:ea typeface="Arial Unicode MS"/>
                <a:cs typeface="Arial Unicode MS"/>
              </a:rPr>
              <a:t>Support multiple platforms including Mobile</a:t>
            </a:r>
          </a:p>
          <a:p>
            <a:r>
              <a:rPr lang="en-US" sz="1000" dirty="0">
                <a:ea typeface="Arial Unicode MS"/>
                <a:cs typeface="Arial Unicode MS"/>
              </a:rPr>
              <a:t>Easy to implement and train with promised ROI</a:t>
            </a:r>
          </a:p>
          <a:p>
            <a:r>
              <a:rPr lang="en-US" sz="1000" dirty="0">
                <a:ea typeface="Arial Unicode MS"/>
                <a:cs typeface="Arial Unicode MS"/>
              </a:rPr>
              <a:t>Use of AI, Chat BOTS and RPA for automation and ensuring SLA compliance, minimizing errors</a:t>
            </a:r>
          </a:p>
          <a:p>
            <a:r>
              <a:rPr lang="en-US" sz="1000" dirty="0">
                <a:ea typeface="Arial Unicode MS"/>
                <a:cs typeface="Arial Unicode MS"/>
              </a:rPr>
              <a:t>Customizable workflow with less manual intervention</a:t>
            </a:r>
          </a:p>
          <a:p>
            <a:r>
              <a:rPr lang="en-US" sz="1000" dirty="0">
                <a:ea typeface="Arial Unicode MS"/>
                <a:cs typeface="Arial Unicode MS"/>
              </a:rPr>
              <a:t>Extensive Knowledge bank</a:t>
            </a:r>
          </a:p>
          <a:p>
            <a:r>
              <a:rPr lang="en-US" sz="1000" dirty="0">
                <a:ea typeface="Arial Unicode MS"/>
                <a:cs typeface="Arial Unicode MS"/>
              </a:rPr>
              <a:t>MIS and Reports using push notifications</a:t>
            </a:r>
            <a:endParaRPr lang="en-US" sz="1000" dirty="0"/>
          </a:p>
          <a:p>
            <a:endParaRPr lang="en-US" sz="1000" dirty="0"/>
          </a:p>
        </p:txBody>
      </p:sp>
      <p:sp>
        <p:nvSpPr>
          <p:cNvPr id="21" name="Text Placeholder 3">
            <a:extLst>
              <a:ext uri="{FF2B5EF4-FFF2-40B4-BE49-F238E27FC236}">
                <a16:creationId xmlns:a16="http://schemas.microsoft.com/office/drawing/2014/main" id="{EC30D368-33B0-4C24-B7B2-6D6C0EB4E926}"/>
              </a:ext>
            </a:extLst>
          </p:cNvPr>
          <p:cNvSpPr txBox="1">
            <a:spLocks/>
          </p:cNvSpPr>
          <p:nvPr/>
        </p:nvSpPr>
        <p:spPr bwMode="auto">
          <a:xfrm>
            <a:off x="6744907" y="3149731"/>
            <a:ext cx="2922887" cy="228600"/>
          </a:xfrm>
          <a:prstGeom prst="rect">
            <a:avLst/>
          </a:prstGeom>
          <a:solidFill>
            <a:schemeClr val="accent1"/>
          </a:solidFill>
          <a:ln>
            <a:noFill/>
          </a:ln>
        </p:spPr>
        <p:txBody>
          <a:bodyPr vert="horz" wrap="square" lIns="91440" tIns="45720" rIns="91440" bIns="45720" numCol="1" anchor="ctr" anchorCtr="0" compatLnSpc="1">
            <a:prstTxWarp prst="textNoShape">
              <a:avLst/>
            </a:prstTxWarp>
            <a:noAutofit/>
          </a:bodyPr>
          <a:lstStyle>
            <a:lvl1pPr marL="0" indent="0" algn="l" rtl="0" eaLnBrk="0" fontAlgn="base" hangingPunct="0">
              <a:spcBef>
                <a:spcPct val="20000"/>
              </a:spcBef>
              <a:spcAft>
                <a:spcPct val="0"/>
              </a:spcAft>
              <a:buFontTx/>
              <a:buNone/>
              <a:defRPr sz="1400" b="0" kern="1200">
                <a:solidFill>
                  <a:srgbClr val="595959"/>
                </a:solidFill>
                <a:latin typeface="+mj-lt"/>
                <a:ea typeface="Open Sans Extrabold" pitchFamily="34" charset="0"/>
                <a:cs typeface="Open Sans Extrabold"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rgbClr val="404040"/>
                </a:solidFill>
                <a:latin typeface="Arial Narrow" panose="020B0606020202030204" pitchFamily="34" charset="0"/>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rgbClr val="404040"/>
                </a:solidFill>
                <a:latin typeface="Arial Narrow" panose="020B0606020202030204" pitchFamily="34" charset="0"/>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b="1" dirty="0">
                <a:solidFill>
                  <a:schemeClr val="bg1"/>
                </a:solidFill>
                <a:latin typeface="+mn-lt"/>
                <a:ea typeface="Arial Unicode MS" charset="0"/>
                <a:cs typeface="Arial Unicode MS" charset="0"/>
              </a:rPr>
              <a:t>Offerings</a:t>
            </a:r>
          </a:p>
        </p:txBody>
      </p:sp>
      <p:sp>
        <p:nvSpPr>
          <p:cNvPr id="22" name="Text Placeholder 4">
            <a:extLst>
              <a:ext uri="{FF2B5EF4-FFF2-40B4-BE49-F238E27FC236}">
                <a16:creationId xmlns:a16="http://schemas.microsoft.com/office/drawing/2014/main" id="{7BAE5A8E-7FDF-460B-B9C4-D55758025262}"/>
              </a:ext>
            </a:extLst>
          </p:cNvPr>
          <p:cNvSpPr txBox="1">
            <a:spLocks/>
          </p:cNvSpPr>
          <p:nvPr/>
        </p:nvSpPr>
        <p:spPr bwMode="auto">
          <a:xfrm>
            <a:off x="6744908" y="3380941"/>
            <a:ext cx="2991271" cy="189984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lvl1pPr marL="0" indent="0" algn="l" rtl="0" eaLnBrk="0" fontAlgn="base" hangingPunct="0">
              <a:spcBef>
                <a:spcPct val="20000"/>
              </a:spcBef>
              <a:spcAft>
                <a:spcPct val="0"/>
              </a:spcAft>
              <a:buFontTx/>
              <a:buNone/>
              <a:defRPr sz="1400" b="0" kern="1200">
                <a:solidFill>
                  <a:srgbClr val="595959"/>
                </a:solidFill>
                <a:latin typeface="+mj-lt"/>
                <a:ea typeface="Open Sans Extrabold" pitchFamily="34" charset="0"/>
                <a:cs typeface="Open Sans Extrabold"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rgbClr val="404040"/>
                </a:solidFill>
                <a:latin typeface="Arial Narrow" panose="020B0606020202030204" pitchFamily="34" charset="0"/>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rgbClr val="404040"/>
                </a:solidFill>
                <a:latin typeface="Arial Narrow" panose="020B0606020202030204" pitchFamily="34" charset="0"/>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 typeface="Arial" charset="0"/>
              <a:buChar char="•"/>
            </a:pPr>
            <a:r>
              <a:rPr lang="en-US" sz="1000" dirty="0">
                <a:latin typeface="+mn-lt"/>
                <a:ea typeface="Open Sans Extrabold"/>
                <a:cs typeface="Open Sans Extrabold"/>
              </a:rPr>
              <a:t>Fully functional and configurable software</a:t>
            </a:r>
          </a:p>
          <a:p>
            <a:pPr marL="171450" indent="-171450">
              <a:buFont typeface="Arial" charset="0"/>
              <a:buChar char="•"/>
            </a:pPr>
            <a:r>
              <a:rPr lang="en-US" sz="1000" dirty="0">
                <a:latin typeface="+mn-lt"/>
                <a:ea typeface="Open Sans Extrabold"/>
                <a:cs typeface="Open Sans Extrabold"/>
              </a:rPr>
              <a:t>Automation using AI, push and learning into Knowledge and Continuous Learning Mgmt.</a:t>
            </a:r>
          </a:p>
          <a:p>
            <a:pPr marL="171450" indent="-171450">
              <a:buFont typeface="Arial" charset="0"/>
              <a:buChar char="•"/>
            </a:pPr>
            <a:r>
              <a:rPr lang="en-US" sz="1000" dirty="0">
                <a:latin typeface="+mn-lt"/>
                <a:ea typeface="Open Sans Extrabold"/>
                <a:cs typeface="Open Sans Extrabold"/>
              </a:rPr>
              <a:t>Complaint with all laws and ITIL framework</a:t>
            </a:r>
          </a:p>
          <a:p>
            <a:pPr marL="171450" indent="-171450">
              <a:buFont typeface="Arial" charset="0"/>
              <a:buChar char="•"/>
            </a:pPr>
            <a:r>
              <a:rPr lang="en-US" sz="1000" dirty="0">
                <a:latin typeface="+mn-lt"/>
                <a:ea typeface="Open Sans Extrabold"/>
                <a:cs typeface="Open Sans Extrabold"/>
              </a:rPr>
              <a:t>Extensive Documentations and training – in person and digitally available</a:t>
            </a:r>
          </a:p>
          <a:p>
            <a:pPr marL="171450" indent="-171450">
              <a:buFont typeface="Arial" charset="0"/>
              <a:buChar char="•"/>
            </a:pPr>
            <a:r>
              <a:rPr lang="en-US" sz="1000" dirty="0">
                <a:latin typeface="+mn-lt"/>
                <a:ea typeface="Open Sans Extrabold"/>
                <a:cs typeface="Open Sans Extrabold"/>
              </a:rPr>
              <a:t>Current data migration to our software</a:t>
            </a:r>
          </a:p>
          <a:p>
            <a:pPr marL="171450" indent="-171450">
              <a:buFont typeface="Arial" charset="0"/>
              <a:buChar char="•"/>
            </a:pPr>
            <a:r>
              <a:rPr lang="en-US" sz="1000" dirty="0">
                <a:latin typeface="+mn-lt"/>
                <a:ea typeface="Open Sans Extrabold"/>
                <a:cs typeface="Open Sans Extrabold"/>
              </a:rPr>
              <a:t>Post implementation support for additional features and warranty for implementation</a:t>
            </a:r>
          </a:p>
          <a:p>
            <a:pPr marL="171450" indent="-171450">
              <a:buFont typeface="Arial" charset="0"/>
              <a:buChar char="•"/>
            </a:pPr>
            <a:r>
              <a:rPr lang="en-US" sz="1000" dirty="0">
                <a:latin typeface="+mn-lt"/>
                <a:ea typeface="Open Sans Extrabold"/>
                <a:cs typeface="Open Sans Extrabold"/>
              </a:rPr>
              <a:t>Pre-defined workflows and </a:t>
            </a:r>
            <a:endParaRPr lang="en-US" sz="1000" dirty="0">
              <a:latin typeface="+mn-lt"/>
            </a:endParaRPr>
          </a:p>
          <a:p>
            <a:pPr marL="171450" indent="-171450">
              <a:buFont typeface="Arial" charset="0"/>
              <a:buChar char="•"/>
            </a:pPr>
            <a:endParaRPr lang="en-US" sz="800" dirty="0">
              <a:latin typeface="+mn-lt"/>
            </a:endParaRPr>
          </a:p>
          <a:p>
            <a:pPr marL="171450" indent="-171450">
              <a:buFont typeface="Arial" charset="0"/>
              <a:buChar char="•"/>
            </a:pPr>
            <a:endParaRPr lang="en-US" sz="800" dirty="0">
              <a:latin typeface="+mn-lt"/>
            </a:endParaRPr>
          </a:p>
          <a:p>
            <a:pPr marL="171450" indent="-171450">
              <a:buFont typeface="Arial" charset="0"/>
              <a:buChar char="•"/>
            </a:pPr>
            <a:endParaRPr lang="en-US" sz="800" dirty="0">
              <a:latin typeface="+mn-lt"/>
            </a:endParaRPr>
          </a:p>
        </p:txBody>
      </p:sp>
      <p:sp>
        <p:nvSpPr>
          <p:cNvPr id="23" name="Rectangle 22">
            <a:extLst>
              <a:ext uri="{FF2B5EF4-FFF2-40B4-BE49-F238E27FC236}">
                <a16:creationId xmlns:a16="http://schemas.microsoft.com/office/drawing/2014/main" id="{9AB79847-F94E-4068-9982-D96489CB1469}"/>
              </a:ext>
            </a:extLst>
          </p:cNvPr>
          <p:cNvSpPr/>
          <p:nvPr/>
        </p:nvSpPr>
        <p:spPr>
          <a:xfrm>
            <a:off x="10031799" y="758525"/>
            <a:ext cx="2072217" cy="3036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Trump Cards</a:t>
            </a:r>
          </a:p>
        </p:txBody>
      </p:sp>
      <p:sp>
        <p:nvSpPr>
          <p:cNvPr id="24" name="Text Placeholder 3">
            <a:extLst>
              <a:ext uri="{FF2B5EF4-FFF2-40B4-BE49-F238E27FC236}">
                <a16:creationId xmlns:a16="http://schemas.microsoft.com/office/drawing/2014/main" id="{513911FE-77BC-4F0A-B0BE-B037550458E9}"/>
              </a:ext>
            </a:extLst>
          </p:cNvPr>
          <p:cNvSpPr txBox="1">
            <a:spLocks/>
          </p:cNvSpPr>
          <p:nvPr/>
        </p:nvSpPr>
        <p:spPr>
          <a:xfrm>
            <a:off x="10031622" y="1131371"/>
            <a:ext cx="2072394" cy="228600"/>
          </a:xfrm>
          <a:prstGeom prst="rect">
            <a:avLst/>
          </a:prstGeom>
          <a:solidFill>
            <a:srgbClr val="FF0000"/>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1" dirty="0">
                <a:solidFill>
                  <a:schemeClr val="bg1"/>
                </a:solidFill>
                <a:ea typeface="Arial Unicode MS" charset="0"/>
                <a:cs typeface="Arial Unicode MS" charset="0"/>
              </a:rPr>
              <a:t>References</a:t>
            </a:r>
          </a:p>
        </p:txBody>
      </p:sp>
      <p:sp>
        <p:nvSpPr>
          <p:cNvPr id="25" name="Text Placeholder 4">
            <a:extLst>
              <a:ext uri="{FF2B5EF4-FFF2-40B4-BE49-F238E27FC236}">
                <a16:creationId xmlns:a16="http://schemas.microsoft.com/office/drawing/2014/main" id="{CD2A3B21-2B9B-4EA4-9DC6-0342B1F4D8B0}"/>
              </a:ext>
            </a:extLst>
          </p:cNvPr>
          <p:cNvSpPr txBox="1">
            <a:spLocks/>
          </p:cNvSpPr>
          <p:nvPr/>
        </p:nvSpPr>
        <p:spPr>
          <a:xfrm>
            <a:off x="10040675" y="1382971"/>
            <a:ext cx="2064187" cy="2281384"/>
          </a:xfrm>
          <a:prstGeom prst="rect">
            <a:avLst/>
          </a:prstGeom>
          <a:ln>
            <a:solidFill>
              <a:schemeClr val="tx1"/>
            </a:solidFill>
          </a:ln>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100" dirty="0">
              <a:ea typeface="Arial Unicode MS" charset="0"/>
              <a:cs typeface="Arial Unicode MS" charset="0"/>
            </a:endParaRPr>
          </a:p>
        </p:txBody>
      </p:sp>
      <p:sp>
        <p:nvSpPr>
          <p:cNvPr id="28" name="Text Placeholder 3">
            <a:extLst>
              <a:ext uri="{FF2B5EF4-FFF2-40B4-BE49-F238E27FC236}">
                <a16:creationId xmlns:a16="http://schemas.microsoft.com/office/drawing/2014/main" id="{2EBE09BB-D043-42AE-9655-A2D5676FF37C}"/>
              </a:ext>
            </a:extLst>
          </p:cNvPr>
          <p:cNvSpPr txBox="1">
            <a:spLocks/>
          </p:cNvSpPr>
          <p:nvPr/>
        </p:nvSpPr>
        <p:spPr>
          <a:xfrm>
            <a:off x="10039829" y="3918499"/>
            <a:ext cx="2063341" cy="228600"/>
          </a:xfrm>
          <a:prstGeom prst="rect">
            <a:avLst/>
          </a:prstGeom>
          <a:solidFill>
            <a:srgbClr val="002060"/>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b="1">
                <a:solidFill>
                  <a:schemeClr val="bg1"/>
                </a:solidFill>
                <a:ea typeface="Arial Unicode MS" charset="0"/>
                <a:cs typeface="Arial Unicode MS" charset="0"/>
              </a:rPr>
              <a:t>Who to Target</a:t>
            </a:r>
            <a:endParaRPr lang="en-US" sz="1200" b="1" dirty="0">
              <a:solidFill>
                <a:schemeClr val="bg1"/>
              </a:solidFill>
              <a:ea typeface="Arial Unicode MS" charset="0"/>
              <a:cs typeface="Arial Unicode MS" charset="0"/>
            </a:endParaRPr>
          </a:p>
        </p:txBody>
      </p:sp>
      <p:sp>
        <p:nvSpPr>
          <p:cNvPr id="31" name="Text Placeholder 4">
            <a:extLst>
              <a:ext uri="{FF2B5EF4-FFF2-40B4-BE49-F238E27FC236}">
                <a16:creationId xmlns:a16="http://schemas.microsoft.com/office/drawing/2014/main" id="{3D44CB0D-9EDB-4A97-A5B4-140D68132FA9}"/>
              </a:ext>
            </a:extLst>
          </p:cNvPr>
          <p:cNvSpPr txBox="1">
            <a:spLocks/>
          </p:cNvSpPr>
          <p:nvPr/>
        </p:nvSpPr>
        <p:spPr bwMode="auto">
          <a:xfrm>
            <a:off x="10039829" y="4174887"/>
            <a:ext cx="2063341" cy="1060437"/>
          </a:xfrm>
          <a:prstGeom prst="rect">
            <a:avLst/>
          </a:prstGeom>
          <a:noFill/>
          <a:ln>
            <a:solidFill>
              <a:sysClr val="windowText" lastClr="000000"/>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FontTx/>
              <a:buNone/>
              <a:defRPr sz="1400" b="0" kern="1200">
                <a:solidFill>
                  <a:srgbClr val="595959"/>
                </a:solidFill>
                <a:latin typeface="+mj-lt"/>
                <a:ea typeface="Open Sans Extrabold" pitchFamily="34" charset="0"/>
                <a:cs typeface="Open Sans Extrabold" pitchFamily="34" charset="0"/>
              </a:defRPr>
            </a:lvl1pPr>
            <a:lvl2pPr marL="742950" indent="-285750" algn="l" rtl="0" eaLnBrk="1" fontAlgn="base" hangingPunct="1">
              <a:spcBef>
                <a:spcPct val="20000"/>
              </a:spcBef>
              <a:spcAft>
                <a:spcPct val="0"/>
              </a:spcAft>
              <a:buFont typeface="Arial" panose="020B0604020202020204" pitchFamily="34" charset="0"/>
              <a:buChar char="–"/>
              <a:defRPr sz="1600" kern="1200">
                <a:solidFill>
                  <a:srgbClr val="404040"/>
                </a:solidFill>
                <a:latin typeface="Arial Narrow" panose="020B0606020202030204" pitchFamily="34" charset="0"/>
                <a:ea typeface="MS PGothic" panose="020B0600070205080204" pitchFamily="34" charset="-128"/>
                <a:cs typeface="+mn-cs"/>
              </a:defRPr>
            </a:lvl2pPr>
            <a:lvl3pPr marL="1143000" indent="-228600" algn="l" rtl="0" eaLnBrk="1" fontAlgn="base" hangingPunct="1">
              <a:spcBef>
                <a:spcPct val="20000"/>
              </a:spcBef>
              <a:spcAft>
                <a:spcPct val="0"/>
              </a:spcAft>
              <a:buFont typeface="Arial" panose="020B0604020202020204" pitchFamily="34" charset="0"/>
              <a:buChar char="•"/>
              <a:defRPr sz="1400" kern="1200">
                <a:solidFill>
                  <a:srgbClr val="404040"/>
                </a:solidFill>
                <a:latin typeface="Arial Narrow" panose="020B0606020202030204" pitchFamily="34" charset="0"/>
                <a:ea typeface="MS PGothic" panose="020B0600070205080204" pitchFamily="34" charset="-128"/>
                <a:cs typeface="+mn-cs"/>
              </a:defRPr>
            </a:lvl3pPr>
            <a:lvl4pPr marL="1600200" indent="-228600" algn="l" rtl="0" eaLnBrk="1" fontAlgn="base" hangingPunct="1">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4pPr>
            <a:lvl5pPr marL="2057400" indent="-228600" algn="l" rtl="0" eaLnBrk="1" fontAlgn="base" hangingPunct="1">
              <a:spcBef>
                <a:spcPct val="20000"/>
              </a:spcBef>
              <a:spcAft>
                <a:spcPct val="0"/>
              </a:spcAft>
              <a:buFont typeface="Arial" panose="020B0604020202020204" pitchFamily="34" charset="0"/>
              <a:buChar char="»"/>
              <a:defRPr sz="1200" kern="1200">
                <a:solidFill>
                  <a:srgbClr val="404040"/>
                </a:solidFill>
                <a:latin typeface="Arial Narrow" panose="020B0606020202030204" pitchFamily="34" charset="0"/>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 typeface="Arial" charset="0"/>
              <a:buChar char="•"/>
              <a:defRPr/>
            </a:pPr>
            <a:r>
              <a:rPr lang="en-US" sz="1050" dirty="0">
                <a:latin typeface="Calibri"/>
                <a:ea typeface="Arial Unicode MS"/>
                <a:cs typeface="Arial Unicode MS"/>
              </a:rPr>
              <a:t>Data Center heads</a:t>
            </a:r>
            <a:endParaRPr kumimoji="0" lang="en-US" sz="1050" b="0" i="0" u="none" strike="noStrike" kern="1200" cap="none" spc="0" normalizeH="0" baseline="0" noProof="0" dirty="0">
              <a:ln>
                <a:noFill/>
              </a:ln>
              <a:solidFill>
                <a:srgbClr val="595959"/>
              </a:solidFill>
              <a:effectLst/>
              <a:uLnTx/>
              <a:uFillTx/>
              <a:latin typeface="Calibri"/>
              <a:ea typeface="Arial Unicode MS" charset="0"/>
              <a:cs typeface="Arial Unicode MS" charset="0"/>
            </a:endParaRPr>
          </a:p>
          <a:p>
            <a:pPr marL="171450" indent="-171450">
              <a:buFont typeface="Arial" charset="0"/>
              <a:buChar char="•"/>
              <a:defRPr/>
            </a:pPr>
            <a:r>
              <a:rPr lang="en-US" sz="1050" dirty="0">
                <a:latin typeface="Calibri"/>
                <a:ea typeface="Arial Unicode MS"/>
                <a:cs typeface="Arial Unicode MS"/>
              </a:rPr>
              <a:t>ITSM </a:t>
            </a:r>
            <a:r>
              <a:rPr lang="en-US" sz="1050" dirty="0" err="1">
                <a:latin typeface="Calibri"/>
                <a:ea typeface="Arial Unicode MS"/>
                <a:cs typeface="Arial Unicode MS"/>
              </a:rPr>
              <a:t>practioners</a:t>
            </a:r>
          </a:p>
          <a:p>
            <a:pPr marL="171450" marR="0" lvl="0" indent="-17145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050" b="0" i="0" u="none" strike="noStrike" kern="1200" cap="none" spc="0" normalizeH="0" baseline="0" noProof="0" dirty="0">
                <a:ln>
                  <a:noFill/>
                </a:ln>
                <a:solidFill>
                  <a:srgbClr val="595959"/>
                </a:solidFill>
                <a:effectLst/>
                <a:uLnTx/>
                <a:uFillTx/>
                <a:latin typeface="Calibri"/>
                <a:ea typeface="Arial Unicode MS" charset="0"/>
                <a:cs typeface="Arial Unicode MS" charset="0"/>
              </a:rPr>
              <a:t>CTO</a:t>
            </a:r>
          </a:p>
          <a:p>
            <a:pPr marL="171450" marR="0" lvl="0" indent="-17145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050" b="0" i="0" u="none" strike="noStrike" kern="1200" cap="none" spc="0" normalizeH="0" baseline="0" noProof="0" dirty="0">
                <a:ln>
                  <a:noFill/>
                </a:ln>
                <a:solidFill>
                  <a:srgbClr val="595959"/>
                </a:solidFill>
                <a:effectLst/>
                <a:uLnTx/>
                <a:uFillTx/>
                <a:latin typeface="Calibri"/>
                <a:ea typeface="Arial Unicode MS" charset="0"/>
                <a:cs typeface="Arial Unicode MS" charset="0"/>
              </a:rPr>
              <a:t>CEO</a:t>
            </a:r>
          </a:p>
          <a:p>
            <a:pPr marL="171450" marR="0" lvl="0" indent="-17145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1050" b="0" i="0" u="none" strike="noStrike" kern="1200" cap="none" spc="0" normalizeH="0" baseline="0" noProof="0" dirty="0">
              <a:ln>
                <a:noFill/>
              </a:ln>
              <a:solidFill>
                <a:srgbClr val="595959"/>
              </a:solidFill>
              <a:effectLst/>
              <a:uLnTx/>
              <a:uFillTx/>
              <a:latin typeface="Calibri"/>
              <a:ea typeface="Arial Unicode MS" charset="0"/>
              <a:cs typeface="Arial Unicode MS"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spc="0" normalizeH="0" baseline="0" noProof="0" dirty="0">
              <a:ln>
                <a:noFill/>
              </a:ln>
              <a:solidFill>
                <a:srgbClr val="595959"/>
              </a:solidFill>
              <a:effectLst/>
              <a:uLnTx/>
              <a:uFillTx/>
              <a:latin typeface="Calibri"/>
              <a:ea typeface="Arial Unicode MS" charset="0"/>
              <a:cs typeface="Arial Unicode MS" charset="0"/>
            </a:endParaRPr>
          </a:p>
        </p:txBody>
      </p:sp>
      <p:sp>
        <p:nvSpPr>
          <p:cNvPr id="32" name="Rectangle 31">
            <a:extLst>
              <a:ext uri="{FF2B5EF4-FFF2-40B4-BE49-F238E27FC236}">
                <a16:creationId xmlns:a16="http://schemas.microsoft.com/office/drawing/2014/main" id="{82AF8C2F-4DB1-4847-BA38-6FF260CDBC8A}"/>
              </a:ext>
            </a:extLst>
          </p:cNvPr>
          <p:cNvSpPr/>
          <p:nvPr/>
        </p:nvSpPr>
        <p:spPr>
          <a:xfrm>
            <a:off x="3100387" y="1141948"/>
            <a:ext cx="99588" cy="56936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9C26152-72F2-46BB-B326-901DAE6A75CB}"/>
              </a:ext>
            </a:extLst>
          </p:cNvPr>
          <p:cNvSpPr/>
          <p:nvPr/>
        </p:nvSpPr>
        <p:spPr>
          <a:xfrm>
            <a:off x="6446942" y="1164352"/>
            <a:ext cx="99588" cy="42791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7C619A42-0B5C-44CE-9972-E536E6DB40D1}"/>
              </a:ext>
            </a:extLst>
          </p:cNvPr>
          <p:cNvSpPr/>
          <p:nvPr/>
        </p:nvSpPr>
        <p:spPr>
          <a:xfrm>
            <a:off x="9804017" y="1164352"/>
            <a:ext cx="99588" cy="42791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5C044AA-B48F-4578-8606-F0F9C81454EC}"/>
              </a:ext>
            </a:extLst>
          </p:cNvPr>
          <p:cNvSpPr/>
          <p:nvPr/>
        </p:nvSpPr>
        <p:spPr>
          <a:xfrm rot="5400000">
            <a:off x="7621296" y="972422"/>
            <a:ext cx="99588" cy="90418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3">
            <a:extLst>
              <a:ext uri="{FF2B5EF4-FFF2-40B4-BE49-F238E27FC236}">
                <a16:creationId xmlns:a16="http://schemas.microsoft.com/office/drawing/2014/main" id="{FE33FCE2-0D95-44E3-B8EF-9B131F6EECAC}"/>
              </a:ext>
            </a:extLst>
          </p:cNvPr>
          <p:cNvSpPr txBox="1">
            <a:spLocks/>
          </p:cNvSpPr>
          <p:nvPr/>
        </p:nvSpPr>
        <p:spPr>
          <a:xfrm>
            <a:off x="3199973" y="5557837"/>
            <a:ext cx="8992024" cy="228600"/>
          </a:xfrm>
          <a:prstGeom prst="rect">
            <a:avLst/>
          </a:prstGeom>
          <a:solidFill>
            <a:srgbClr val="0070C0">
              <a:alpha val="60000"/>
            </a:srgbClr>
          </a:solidFill>
        </p:spPr>
        <p:txBody>
          <a:bodyPr anchor="t">
            <a:normAutofit fontScale="92500" lnSpcReduction="20000"/>
          </a:bodyPr>
          <a:lstStyle>
            <a:defPPr>
              <a:defRPr lang="en-US"/>
            </a:defPPr>
            <a:lvl1pPr marL="228600" indent="-228600">
              <a:lnSpc>
                <a:spcPct val="90000"/>
              </a:lnSpc>
              <a:spcBef>
                <a:spcPts val="1000"/>
              </a:spcBef>
              <a:buFont typeface="Arial" panose="020B0604020202020204" pitchFamily="34" charset="0"/>
              <a:buChar char="•"/>
              <a:defRPr sz="105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1200" dirty="0">
                <a:effectLst>
                  <a:outerShdw blurRad="38100" dist="38100" dir="2700000" algn="tl">
                    <a:srgbClr val="000000">
                      <a:alpha val="43137"/>
                    </a:srgbClr>
                  </a:outerShdw>
                </a:effectLst>
              </a:rPr>
              <a:t>We are talking </a:t>
            </a:r>
            <a:r>
              <a:rPr lang="en-US" sz="1100" dirty="0">
                <a:effectLst>
                  <a:outerShdw blurRad="38100" dist="38100" dir="2700000" algn="tl">
                    <a:srgbClr val="000000">
                      <a:alpha val="43137"/>
                    </a:srgbClr>
                  </a:outerShdw>
                </a:effectLst>
              </a:rPr>
              <a:t>about</a:t>
            </a:r>
            <a:r>
              <a:rPr lang="en-US" sz="1200" dirty="0">
                <a:effectLst>
                  <a:outerShdw blurRad="38100" dist="38100" dir="2700000" algn="tl">
                    <a:srgbClr val="000000">
                      <a:alpha val="43137"/>
                    </a:srgbClr>
                  </a:outerShdw>
                </a:effectLst>
              </a:rPr>
              <a:t> - </a:t>
            </a:r>
          </a:p>
        </p:txBody>
      </p:sp>
      <p:sp>
        <p:nvSpPr>
          <p:cNvPr id="29" name="Rectangle 28">
            <a:extLst>
              <a:ext uri="{FF2B5EF4-FFF2-40B4-BE49-F238E27FC236}">
                <a16:creationId xmlns:a16="http://schemas.microsoft.com/office/drawing/2014/main" id="{1FA0565E-A81D-40C8-A9DB-BE2A292F688D}"/>
              </a:ext>
            </a:extLst>
          </p:cNvPr>
          <p:cNvSpPr/>
          <p:nvPr/>
        </p:nvSpPr>
        <p:spPr>
          <a:xfrm>
            <a:off x="183514" y="1166734"/>
            <a:ext cx="2679962" cy="2109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800" dirty="0">
                <a:solidFill>
                  <a:schemeClr val="tx1"/>
                </a:solidFill>
              </a:rPr>
              <a:t>Cloud ITSM Growth by Region </a:t>
            </a:r>
            <a:endParaRPr lang="en-US" dirty="0">
              <a:solidFill>
                <a:schemeClr val="tx1"/>
              </a:solidFill>
            </a:endParaRPr>
          </a:p>
        </p:txBody>
      </p:sp>
      <p:sp>
        <p:nvSpPr>
          <p:cNvPr id="48" name="Rectangle 47">
            <a:extLst>
              <a:ext uri="{FF2B5EF4-FFF2-40B4-BE49-F238E27FC236}">
                <a16:creationId xmlns:a16="http://schemas.microsoft.com/office/drawing/2014/main" id="{16C34D41-7ED1-4C7E-89B2-13CF801B9C67}"/>
              </a:ext>
            </a:extLst>
          </p:cNvPr>
          <p:cNvSpPr/>
          <p:nvPr/>
        </p:nvSpPr>
        <p:spPr>
          <a:xfrm>
            <a:off x="209892" y="2947365"/>
            <a:ext cx="2679962" cy="2109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800" dirty="0">
                <a:solidFill>
                  <a:schemeClr val="tx1"/>
                </a:solidFill>
              </a:rPr>
              <a:t>Data Quality - CMDB</a:t>
            </a:r>
          </a:p>
        </p:txBody>
      </p:sp>
      <p:sp>
        <p:nvSpPr>
          <p:cNvPr id="49" name="Rectangle 48">
            <a:extLst>
              <a:ext uri="{FF2B5EF4-FFF2-40B4-BE49-F238E27FC236}">
                <a16:creationId xmlns:a16="http://schemas.microsoft.com/office/drawing/2014/main" id="{3CBFAF27-1B79-49A2-A39E-62E5D6B275D8}"/>
              </a:ext>
            </a:extLst>
          </p:cNvPr>
          <p:cNvSpPr/>
          <p:nvPr/>
        </p:nvSpPr>
        <p:spPr>
          <a:xfrm>
            <a:off x="185124" y="4823736"/>
            <a:ext cx="2679962" cy="2109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and more opportunities for improvement</a:t>
            </a:r>
          </a:p>
        </p:txBody>
      </p:sp>
      <p:sp>
        <p:nvSpPr>
          <p:cNvPr id="54" name="Rectangle 53">
            <a:extLst>
              <a:ext uri="{FF2B5EF4-FFF2-40B4-BE49-F238E27FC236}">
                <a16:creationId xmlns:a16="http://schemas.microsoft.com/office/drawing/2014/main" id="{E3A587C2-829F-442D-8234-027C7B1B259F}"/>
              </a:ext>
            </a:extLst>
          </p:cNvPr>
          <p:cNvSpPr/>
          <p:nvPr/>
        </p:nvSpPr>
        <p:spPr>
          <a:xfrm>
            <a:off x="11430001" y="125748"/>
            <a:ext cx="651164" cy="5392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4892AF8-F403-1A34-C2FD-DBE13DE3F453}"/>
              </a:ext>
            </a:extLst>
          </p:cNvPr>
          <p:cNvSpPr/>
          <p:nvPr/>
        </p:nvSpPr>
        <p:spPr>
          <a:xfrm>
            <a:off x="0" y="-4482"/>
            <a:ext cx="12192000" cy="699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Battlecard - ITSM</a:t>
            </a:r>
            <a:endParaRPr lang="en-US" dirty="0"/>
          </a:p>
        </p:txBody>
      </p:sp>
      <p:pic>
        <p:nvPicPr>
          <p:cNvPr id="2" name="Picture 3" descr="Logo&#10;&#10;Description automatically generated">
            <a:extLst>
              <a:ext uri="{FF2B5EF4-FFF2-40B4-BE49-F238E27FC236}">
                <a16:creationId xmlns:a16="http://schemas.microsoft.com/office/drawing/2014/main" id="{5FB231C7-A372-49D2-2BB6-B7EA221AB023}"/>
              </a:ext>
            </a:extLst>
          </p:cNvPr>
          <p:cNvPicPr>
            <a:picLocks noChangeAspect="1"/>
          </p:cNvPicPr>
          <p:nvPr/>
        </p:nvPicPr>
        <p:blipFill>
          <a:blip r:embed="rId3"/>
          <a:stretch>
            <a:fillRect/>
          </a:stretch>
        </p:blipFill>
        <p:spPr>
          <a:xfrm>
            <a:off x="11564471" y="48379"/>
            <a:ext cx="519953" cy="593526"/>
          </a:xfrm>
          <a:prstGeom prst="rect">
            <a:avLst/>
          </a:prstGeom>
        </p:spPr>
      </p:pic>
      <p:pic>
        <p:nvPicPr>
          <p:cNvPr id="5" name="Picture 5" descr="Map&#10;&#10;Description automatically generated">
            <a:extLst>
              <a:ext uri="{FF2B5EF4-FFF2-40B4-BE49-F238E27FC236}">
                <a16:creationId xmlns:a16="http://schemas.microsoft.com/office/drawing/2014/main" id="{F0B86220-96D2-327E-81CD-A362DA70DEBA}"/>
              </a:ext>
            </a:extLst>
          </p:cNvPr>
          <p:cNvPicPr>
            <a:picLocks noChangeAspect="1"/>
          </p:cNvPicPr>
          <p:nvPr/>
        </p:nvPicPr>
        <p:blipFill>
          <a:blip r:embed="rId4"/>
          <a:stretch>
            <a:fillRect/>
          </a:stretch>
        </p:blipFill>
        <p:spPr>
          <a:xfrm>
            <a:off x="188259" y="1489225"/>
            <a:ext cx="2743200" cy="1423219"/>
          </a:xfrm>
          <a:prstGeom prst="rect">
            <a:avLst/>
          </a:prstGeom>
        </p:spPr>
      </p:pic>
      <p:pic>
        <p:nvPicPr>
          <p:cNvPr id="3" name="Picture 5" descr="Venn diagram&#10;&#10;Description automatically generated">
            <a:extLst>
              <a:ext uri="{FF2B5EF4-FFF2-40B4-BE49-F238E27FC236}">
                <a16:creationId xmlns:a16="http://schemas.microsoft.com/office/drawing/2014/main" id="{BBE20C13-E059-B2DF-3402-79C71288DB31}"/>
              </a:ext>
            </a:extLst>
          </p:cNvPr>
          <p:cNvPicPr>
            <a:picLocks noChangeAspect="1"/>
          </p:cNvPicPr>
          <p:nvPr/>
        </p:nvPicPr>
        <p:blipFill>
          <a:blip r:embed="rId5"/>
          <a:stretch>
            <a:fillRect/>
          </a:stretch>
        </p:blipFill>
        <p:spPr>
          <a:xfrm>
            <a:off x="181707" y="3147805"/>
            <a:ext cx="2616201" cy="1676082"/>
          </a:xfrm>
          <a:prstGeom prst="rect">
            <a:avLst/>
          </a:prstGeom>
        </p:spPr>
      </p:pic>
      <p:sp>
        <p:nvSpPr>
          <p:cNvPr id="6" name="Text Placeholder 4">
            <a:extLst>
              <a:ext uri="{FF2B5EF4-FFF2-40B4-BE49-F238E27FC236}">
                <a16:creationId xmlns:a16="http://schemas.microsoft.com/office/drawing/2014/main" id="{AB30EB52-42DA-5A5D-30B5-6196F0A4CC03}"/>
              </a:ext>
            </a:extLst>
          </p:cNvPr>
          <p:cNvSpPr txBox="1">
            <a:spLocks/>
          </p:cNvSpPr>
          <p:nvPr/>
        </p:nvSpPr>
        <p:spPr>
          <a:xfrm>
            <a:off x="10134830" y="1489254"/>
            <a:ext cx="1860091" cy="188804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defPPr>
              <a:defRPr lang="en-US"/>
            </a:defPPr>
            <a:lvl1pPr marL="171450" indent="-171450" eaLnBrk="0" fontAlgn="base" hangingPunct="0">
              <a:spcBef>
                <a:spcPct val="20000"/>
              </a:spcBef>
              <a:spcAft>
                <a:spcPct val="0"/>
              </a:spcAft>
              <a:buFont typeface="Arial" charset="0"/>
              <a:buChar char="•"/>
              <a:defRPr sz="800" b="0">
                <a:solidFill>
                  <a:srgbClr val="595959"/>
                </a:solidFill>
                <a:ea typeface="Arial Unicode MS" charset="0"/>
                <a:cs typeface="Arial Unicode MS" charset="0"/>
              </a:defRPr>
            </a:lvl1pPr>
            <a:lvl2pPr marL="742950" indent="-285750" eaLnBrk="0" fontAlgn="base" hangingPunct="0">
              <a:spcBef>
                <a:spcPct val="20000"/>
              </a:spcBef>
              <a:spcAft>
                <a:spcPct val="0"/>
              </a:spcAft>
              <a:buFont typeface="Arial" panose="020B0604020202020204" pitchFamily="34" charset="0"/>
              <a:buChar char="–"/>
              <a:defRPr sz="1600">
                <a:solidFill>
                  <a:srgbClr val="404040"/>
                </a:solidFill>
                <a:latin typeface="Arial Narrow" panose="020B0606020202030204" pitchFamily="34" charset="0"/>
                <a:ea typeface="MS PGothic" panose="020B0600070205080204" pitchFamily="34" charset="-128"/>
              </a:defRPr>
            </a:lvl2pPr>
            <a:lvl3pPr marL="1143000" indent="-228600" eaLnBrk="0" fontAlgn="base" hangingPunct="0">
              <a:spcBef>
                <a:spcPct val="20000"/>
              </a:spcBef>
              <a:spcAft>
                <a:spcPct val="0"/>
              </a:spcAft>
              <a:buFont typeface="Arial" panose="020B0604020202020204" pitchFamily="34" charset="0"/>
              <a:buChar char="•"/>
              <a:defRPr sz="1400">
                <a:solidFill>
                  <a:srgbClr val="404040"/>
                </a:solidFill>
                <a:latin typeface="Arial Narrow" panose="020B0606020202030204" pitchFamily="34" charset="0"/>
                <a:ea typeface="MS PGothic" panose="020B0600070205080204" pitchFamily="34" charset="-128"/>
              </a:defRPr>
            </a:lvl3pPr>
            <a:lvl4pPr marL="16002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4pPr>
            <a:lvl5pPr marL="2057400" indent="-228600" eaLnBrk="0" fontAlgn="base" hangingPunct="0">
              <a:spcBef>
                <a:spcPct val="20000"/>
              </a:spcBef>
              <a:spcAft>
                <a:spcPct val="0"/>
              </a:spcAft>
              <a:buFont typeface="Arial" panose="020B0604020202020204" pitchFamily="34" charset="0"/>
              <a:buChar char="»"/>
              <a:defRPr sz="1200">
                <a:solidFill>
                  <a:srgbClr val="404040"/>
                </a:solidFill>
                <a:latin typeface="Arial Narrow" panose="020B0606020202030204" pitchFamily="34" charset="0"/>
                <a:ea typeface="MS PGothic" panose="020B0600070205080204" pitchFamily="34"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sz="1000" dirty="0">
                <a:ea typeface="Arial Unicode MS"/>
                <a:cs typeface="Arial Unicode MS"/>
              </a:rPr>
              <a:t>Existing customers</a:t>
            </a:r>
          </a:p>
          <a:p>
            <a:r>
              <a:rPr lang="en-US" sz="1000" dirty="0">
                <a:ea typeface="Arial Unicode MS"/>
                <a:cs typeface="Arial Unicode MS"/>
              </a:rPr>
              <a:t>Existing references (Persons you can count on whom your customer can call)</a:t>
            </a:r>
          </a:p>
          <a:p>
            <a:r>
              <a:rPr lang="en-US" sz="1000" dirty="0">
                <a:ea typeface="Arial Unicode MS"/>
                <a:cs typeface="Arial Unicode MS"/>
              </a:rPr>
              <a:t>Marketing Handouts</a:t>
            </a:r>
          </a:p>
          <a:p>
            <a:r>
              <a:rPr lang="en-US" sz="1000" dirty="0">
                <a:ea typeface="Arial Unicode MS"/>
                <a:cs typeface="Arial Unicode MS"/>
              </a:rPr>
              <a:t>Presentations</a:t>
            </a:r>
          </a:p>
          <a:p>
            <a:r>
              <a:rPr lang="en-US" sz="1000" dirty="0">
                <a:ea typeface="Arial Unicode MS"/>
                <a:cs typeface="Arial Unicode MS"/>
              </a:rPr>
              <a:t>Working demo</a:t>
            </a:r>
          </a:p>
          <a:p>
            <a:r>
              <a:rPr lang="en-US" sz="1000" dirty="0">
                <a:ea typeface="Arial Unicode MS"/>
                <a:cs typeface="Arial Unicode MS"/>
              </a:rPr>
              <a:t>Trip to a working implementation to showcase your product</a:t>
            </a:r>
            <a:endParaRPr lang="en-US" sz="1000" dirty="0"/>
          </a:p>
        </p:txBody>
      </p:sp>
      <p:pic>
        <p:nvPicPr>
          <p:cNvPr id="8" name="Picture 11" descr="A picture containing chart&#10;&#10;Description automatically generated">
            <a:extLst>
              <a:ext uri="{FF2B5EF4-FFF2-40B4-BE49-F238E27FC236}">
                <a16:creationId xmlns:a16="http://schemas.microsoft.com/office/drawing/2014/main" id="{A252E53F-B0C0-8BBE-5DF9-168356304D75}"/>
              </a:ext>
            </a:extLst>
          </p:cNvPr>
          <p:cNvPicPr>
            <a:picLocks noChangeAspect="1"/>
          </p:cNvPicPr>
          <p:nvPr/>
        </p:nvPicPr>
        <p:blipFill>
          <a:blip r:embed="rId6"/>
          <a:stretch>
            <a:fillRect/>
          </a:stretch>
        </p:blipFill>
        <p:spPr>
          <a:xfrm>
            <a:off x="181708" y="5075810"/>
            <a:ext cx="2743200" cy="1630072"/>
          </a:xfrm>
          <a:prstGeom prst="rect">
            <a:avLst/>
          </a:prstGeom>
        </p:spPr>
      </p:pic>
    </p:spTree>
    <p:extLst>
      <p:ext uri="{BB962C8B-B14F-4D97-AF65-F5344CB8AC3E}">
        <p14:creationId xmlns:p14="http://schemas.microsoft.com/office/powerpoint/2010/main" val="36495384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PPT_AGENDA_PRESENTATION_COLOR_TAG" val="#4472C4"/>
  <p:tag name="POWER_USER_PPT_AGENDA_PRESENTATION_DIVIDERS_CHECKED_TAG" val="0"/>
  <p:tag name="POWER_USER_PPT_AGENDA_PRESENTATION_TABLE_OF_CONTENT_CHECKED_TAG" val="1"/>
  <p:tag name="POWER_USER_PPT_AGENDA_PRESENTATION_SHOULD_CREATE_TABLE_OF_CONTENT_TAG" val="0"/>
  <p:tag name="POWER_USER_PPT_AGENDA_PRESENTATION_SHOW_SLIDE_NUMBERS_CHECKED_TAG" val="1"/>
  <p:tag name="POWER_USER_PPT_AGENDA_PRESENTATION_SHOW_SECTION_NUMBERS_CHECKED_TAG" val="1"/>
  <p:tag name="POWER_USER_PPT_AGENDA_PRESENTATION_SHOW_BREADSCRUMBS_CHECKED_TAG"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4873</TotalTime>
  <Words>332</Words>
  <Application>Microsoft Office PowerPoint</Application>
  <PresentationFormat>Widescreen</PresentationFormat>
  <Paragraphs>57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On-Boarding Battlecard</dc:title>
  <dc:creator>Vijay Chander</dc:creator>
  <cp:lastModifiedBy>Lakshmi Kondur</cp:lastModifiedBy>
  <cp:revision>322</cp:revision>
  <dcterms:created xsi:type="dcterms:W3CDTF">2017-11-20T09:45:14Z</dcterms:created>
  <dcterms:modified xsi:type="dcterms:W3CDTF">2022-12-31T13:21:19Z</dcterms:modified>
</cp:coreProperties>
</file>